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3531F-225C-4000-8085-091F0E898FFE}" type="datetimeFigureOut">
              <a:rPr lang="es-ES" smtClean="0"/>
              <a:pPr/>
              <a:t>23/04/2012</a:t>
            </a:fld>
            <a:endParaRPr lang="es-ES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4FEA9D-B897-438E-B164-486EBBEF66D8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O" dirty="0" smtClean="0"/>
          </a:p>
        </p:txBody>
      </p:sp>
      <p:sp>
        <p:nvSpPr>
          <p:cNvPr id="922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EF83CAD-21E2-4D4B-83DA-08A7D47F24C4}" type="slidenum">
              <a:rPr lang="es-CO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s-CO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B830A-0C4D-47B2-91BA-82EF037E87D7}" type="datetimeFigureOut">
              <a:rPr lang="es-ES" smtClean="0"/>
              <a:pPr/>
              <a:t>23/04/2012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810A8-AB63-4F45-9AAE-4B4487CA12FA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B830A-0C4D-47B2-91BA-82EF037E87D7}" type="datetimeFigureOut">
              <a:rPr lang="es-ES" smtClean="0"/>
              <a:pPr/>
              <a:t>23/04/2012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810A8-AB63-4F45-9AAE-4B4487CA12FA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B830A-0C4D-47B2-91BA-82EF037E87D7}" type="datetimeFigureOut">
              <a:rPr lang="es-ES" smtClean="0"/>
              <a:pPr/>
              <a:t>23/04/2012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810A8-AB63-4F45-9AAE-4B4487CA12FA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B830A-0C4D-47B2-91BA-82EF037E87D7}" type="datetimeFigureOut">
              <a:rPr lang="es-ES" smtClean="0"/>
              <a:pPr/>
              <a:t>23/04/2012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810A8-AB63-4F45-9AAE-4B4487CA12FA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B830A-0C4D-47B2-91BA-82EF037E87D7}" type="datetimeFigureOut">
              <a:rPr lang="es-ES" smtClean="0"/>
              <a:pPr/>
              <a:t>23/04/2012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810A8-AB63-4F45-9AAE-4B4487CA12FA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B830A-0C4D-47B2-91BA-82EF037E87D7}" type="datetimeFigureOut">
              <a:rPr lang="es-ES" smtClean="0"/>
              <a:pPr/>
              <a:t>23/04/2012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810A8-AB63-4F45-9AAE-4B4487CA12FA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B830A-0C4D-47B2-91BA-82EF037E87D7}" type="datetimeFigureOut">
              <a:rPr lang="es-ES" smtClean="0"/>
              <a:pPr/>
              <a:t>23/04/2012</a:t>
            </a:fld>
            <a:endParaRPr lang="es-E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810A8-AB63-4F45-9AAE-4B4487CA12FA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B830A-0C4D-47B2-91BA-82EF037E87D7}" type="datetimeFigureOut">
              <a:rPr lang="es-ES" smtClean="0"/>
              <a:pPr/>
              <a:t>23/04/2012</a:t>
            </a:fld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810A8-AB63-4F45-9AAE-4B4487CA12FA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B830A-0C4D-47B2-91BA-82EF037E87D7}" type="datetimeFigureOut">
              <a:rPr lang="es-ES" smtClean="0"/>
              <a:pPr/>
              <a:t>23/04/2012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810A8-AB63-4F45-9AAE-4B4487CA12FA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B830A-0C4D-47B2-91BA-82EF037E87D7}" type="datetimeFigureOut">
              <a:rPr lang="es-ES" smtClean="0"/>
              <a:pPr/>
              <a:t>23/04/2012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810A8-AB63-4F45-9AAE-4B4487CA12FA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B830A-0C4D-47B2-91BA-82EF037E87D7}" type="datetimeFigureOut">
              <a:rPr lang="es-ES" smtClean="0"/>
              <a:pPr/>
              <a:t>23/04/2012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810A8-AB63-4F45-9AAE-4B4487CA12FA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FB830A-0C4D-47B2-91BA-82EF037E87D7}" type="datetimeFigureOut">
              <a:rPr lang="es-ES" smtClean="0"/>
              <a:pPr/>
              <a:t>23/04/2012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2810A8-AB63-4F45-9AAE-4B4487CA12FA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openxmlformats.org/officeDocument/2006/relationships/hyperlink" Target="http://es.wikipedia.org/wiki/Nitr%C3%B3geno" TargetMode="External"/><Relationship Id="rId18" Type="http://schemas.openxmlformats.org/officeDocument/2006/relationships/image" Target="../media/image9.png"/><Relationship Id="rId3" Type="http://schemas.openxmlformats.org/officeDocument/2006/relationships/image" Target="../media/image1.jpeg"/><Relationship Id="rId7" Type="http://schemas.openxmlformats.org/officeDocument/2006/relationships/hyperlink" Target="http://es.wikipedia.org/wiki/Archivo:Evoluci%C3%B3n_Universo_WMAP.jpg" TargetMode="External"/><Relationship Id="rId12" Type="http://schemas.openxmlformats.org/officeDocument/2006/relationships/hyperlink" Target="http://es.wikipedia.org/wiki/Hidr%C3%B3geno" TargetMode="External"/><Relationship Id="rId17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jpeg"/><Relationship Id="rId11" Type="http://schemas.openxmlformats.org/officeDocument/2006/relationships/hyperlink" Target="http://es.wikipedia.org/wiki/Carbono" TargetMode="External"/><Relationship Id="rId5" Type="http://schemas.openxmlformats.org/officeDocument/2006/relationships/image" Target="../media/image2.jpeg"/><Relationship Id="rId15" Type="http://schemas.openxmlformats.org/officeDocument/2006/relationships/image" Target="../media/image6.jpeg"/><Relationship Id="rId10" Type="http://schemas.openxmlformats.org/officeDocument/2006/relationships/image" Target="../media/image5.jpeg"/><Relationship Id="rId19" Type="http://schemas.openxmlformats.org/officeDocument/2006/relationships/image" Target="../media/image10.jpeg"/><Relationship Id="rId4" Type="http://schemas.openxmlformats.org/officeDocument/2006/relationships/hyperlink" Target="http://www.redemprendedoresbavaria.net/news/files/-1/2539/Logo+UNIMINUTO+verticalRGB.jpg" TargetMode="External"/><Relationship Id="rId9" Type="http://schemas.openxmlformats.org/officeDocument/2006/relationships/image" Target="http://upload.wikimedia.org/wikipedia/commons/thumb/0/08/Evoluci%C3%B3n_Universo_WMAP.jpg/350px-Evoluci%C3%B3n_Universo_WMAP.jpg" TargetMode="External"/><Relationship Id="rId14" Type="http://schemas.openxmlformats.org/officeDocument/2006/relationships/hyperlink" Target="http://es.wikipedia.org/wiki/Ox%C3%ADgeno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61 Imagen" descr="Teoría del Big Bang"/>
          <p:cNvPicPr/>
          <p:nvPr/>
        </p:nvPicPr>
        <p:blipFill>
          <a:blip r:embed="rId3">
            <a:lum bright="76000" contrast="-94000"/>
          </a:blip>
          <a:srcRect/>
          <a:stretch>
            <a:fillRect/>
          </a:stretch>
        </p:blipFill>
        <p:spPr bwMode="auto">
          <a:xfrm>
            <a:off x="4143372" y="4214818"/>
            <a:ext cx="4650257" cy="1357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2" name="Picture 2" descr="Ver imagen en tamaño completo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lum bright="20000"/>
          </a:blip>
          <a:srcRect/>
          <a:stretch>
            <a:fillRect/>
          </a:stretch>
        </p:blipFill>
        <p:spPr bwMode="auto">
          <a:xfrm>
            <a:off x="500034" y="0"/>
            <a:ext cx="2143075" cy="10001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1" name="Picture 2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3">
                <a:shade val="45000"/>
                <a:satMod val="135000"/>
              </a:schemeClr>
              <a:prstClr val="white"/>
            </a:duotone>
            <a:lum bright="20000"/>
          </a:blip>
          <a:srcRect/>
          <a:stretch>
            <a:fillRect/>
          </a:stretch>
        </p:blipFill>
        <p:spPr bwMode="auto">
          <a:xfrm>
            <a:off x="351663" y="4357694"/>
            <a:ext cx="1780665" cy="2238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3" name="62 Imagen" descr="http://upload.wikimedia.org/wikipedia/commons/thumb/0/08/Evoluci%C3%B3n_Universo_WMAP.jpg/350px-Evoluci%C3%B3n_Universo_WMAP.jpg">
            <a:hlinkClick r:id="rId7"/>
          </p:cNvPr>
          <p:cNvPicPr/>
          <p:nvPr/>
        </p:nvPicPr>
        <p:blipFill>
          <a:blip r:embed="rId8" r:link="rId9">
            <a:lum bright="90000" contrast="-92000"/>
          </a:blip>
          <a:srcRect/>
          <a:stretch>
            <a:fillRect/>
          </a:stretch>
        </p:blipFill>
        <p:spPr bwMode="auto">
          <a:xfrm>
            <a:off x="5890856" y="571480"/>
            <a:ext cx="2612191" cy="178595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CuadroTexto"/>
          <p:cNvSpPr txBox="1"/>
          <p:nvPr/>
        </p:nvSpPr>
        <p:spPr>
          <a:xfrm>
            <a:off x="1857356" y="214290"/>
            <a:ext cx="4929222" cy="52322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B0F0"/>
            </a:outerShdw>
          </a:effectLst>
          <a:scene3d>
            <a:camera prst="orthographicFront">
              <a:rot lat="1200000" lon="20399989" rev="20999999"/>
            </a:camera>
            <a:lightRig rig="soft" dir="tl">
              <a:rot lat="0" lon="0" rev="0"/>
            </a:lightRig>
          </a:scene3d>
          <a:sp3d prstMaterial="flat">
            <a:bevelT w="139700" h="139700" prst="divot"/>
            <a:bevelB prst="angle"/>
          </a:sp3d>
        </p:spPr>
        <p:txBody>
          <a:bodyPr wrap="square" rtlCol="0">
            <a:sp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CO" sz="28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Ecologia</a:t>
            </a:r>
            <a:endParaRPr lang="es-E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14282" y="928670"/>
            <a:ext cx="8215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Ciclos Biogeoquimicos</a:t>
            </a:r>
            <a:endParaRPr lang="es-E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cxnSp>
        <p:nvCxnSpPr>
          <p:cNvPr id="51" name="50 Conector recto de flecha"/>
          <p:cNvCxnSpPr>
            <a:stCxn id="6" idx="2"/>
            <a:endCxn id="7" idx="0"/>
          </p:cNvCxnSpPr>
          <p:nvPr/>
        </p:nvCxnSpPr>
        <p:spPr>
          <a:xfrm rot="5400000">
            <a:off x="4226387" y="833090"/>
            <a:ext cx="19116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51 Rectángulo"/>
          <p:cNvSpPr/>
          <p:nvPr/>
        </p:nvSpPr>
        <p:spPr>
          <a:xfrm>
            <a:off x="428596" y="1214422"/>
            <a:ext cx="1214446" cy="142876"/>
          </a:xfrm>
          <a:prstGeom prst="rect">
            <a:avLst/>
          </a:prstGeom>
          <a:solidFill>
            <a:srgbClr val="00B0F0">
              <a:alpha val="2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O" sz="1200" b="1" dirty="0" smtClean="0">
                <a:solidFill>
                  <a:srgbClr val="002060"/>
                </a:solidFill>
              </a:rPr>
              <a:t>*Ciclo Local</a:t>
            </a:r>
          </a:p>
        </p:txBody>
      </p:sp>
      <p:sp>
        <p:nvSpPr>
          <p:cNvPr id="53" name="52 Rectángulo"/>
          <p:cNvSpPr/>
          <p:nvPr/>
        </p:nvSpPr>
        <p:spPr>
          <a:xfrm>
            <a:off x="6572264" y="1000108"/>
            <a:ext cx="2428892" cy="142876"/>
          </a:xfrm>
          <a:prstGeom prst="rect">
            <a:avLst/>
          </a:prstGeom>
          <a:solidFill>
            <a:srgbClr val="00B0F0">
              <a:alpha val="2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O" sz="1100" b="1" dirty="0" smtClean="0">
                <a:solidFill>
                  <a:srgbClr val="002060"/>
                </a:solidFill>
              </a:rPr>
              <a:t>Son movimientos cíclicos naturales</a:t>
            </a:r>
            <a:endParaRPr lang="es-CO" sz="1100" b="1" dirty="0">
              <a:solidFill>
                <a:srgbClr val="002060"/>
              </a:solidFill>
            </a:endParaRPr>
          </a:p>
        </p:txBody>
      </p:sp>
      <p:sp>
        <p:nvSpPr>
          <p:cNvPr id="54" name="53 Rectángulo"/>
          <p:cNvSpPr/>
          <p:nvPr/>
        </p:nvSpPr>
        <p:spPr>
          <a:xfrm>
            <a:off x="6572264" y="1214422"/>
            <a:ext cx="2428892" cy="142876"/>
          </a:xfrm>
          <a:prstGeom prst="rect">
            <a:avLst/>
          </a:prstGeom>
          <a:solidFill>
            <a:srgbClr val="00B0F0">
              <a:alpha val="2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O" sz="1100" b="1" dirty="0" smtClean="0">
                <a:solidFill>
                  <a:srgbClr val="002060"/>
                </a:solidFill>
              </a:rPr>
              <a:t>Mediantes cambios químicos</a:t>
            </a:r>
            <a:endParaRPr lang="es-CO" sz="1100" b="1" dirty="0">
              <a:solidFill>
                <a:srgbClr val="002060"/>
              </a:solidFill>
            </a:endParaRPr>
          </a:p>
        </p:txBody>
      </p:sp>
      <p:sp>
        <p:nvSpPr>
          <p:cNvPr id="55" name="54 Rectángulo"/>
          <p:cNvSpPr/>
          <p:nvPr/>
        </p:nvSpPr>
        <p:spPr>
          <a:xfrm>
            <a:off x="6572264" y="1428736"/>
            <a:ext cx="2428892" cy="142876"/>
          </a:xfrm>
          <a:prstGeom prst="rect">
            <a:avLst/>
          </a:prstGeom>
          <a:solidFill>
            <a:srgbClr val="00B0F0">
              <a:alpha val="2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O" sz="1100" b="1" dirty="0" smtClean="0">
                <a:solidFill>
                  <a:srgbClr val="002060"/>
                </a:solidFill>
              </a:rPr>
              <a:t>De los  elementos químicos  orgánicos </a:t>
            </a:r>
            <a:endParaRPr lang="es-CO" sz="1100" b="1" dirty="0">
              <a:solidFill>
                <a:srgbClr val="002060"/>
              </a:solidFill>
            </a:endParaRPr>
          </a:p>
        </p:txBody>
      </p:sp>
      <p:sp>
        <p:nvSpPr>
          <p:cNvPr id="56" name="55 Rectángulo"/>
          <p:cNvSpPr/>
          <p:nvPr/>
        </p:nvSpPr>
        <p:spPr>
          <a:xfrm>
            <a:off x="428596" y="1428736"/>
            <a:ext cx="1214446" cy="142876"/>
          </a:xfrm>
          <a:prstGeom prst="rect">
            <a:avLst/>
          </a:prstGeom>
          <a:solidFill>
            <a:srgbClr val="00B0F0">
              <a:alpha val="2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O" sz="1100" b="1" dirty="0" smtClean="0">
                <a:solidFill>
                  <a:srgbClr val="002060"/>
                </a:solidFill>
              </a:rPr>
              <a:t>* Ciclos Globales</a:t>
            </a:r>
            <a:endParaRPr lang="es-CO" sz="1100" b="1" dirty="0">
              <a:solidFill>
                <a:srgbClr val="002060"/>
              </a:solidFill>
            </a:endParaRPr>
          </a:p>
        </p:txBody>
      </p:sp>
      <p:sp>
        <p:nvSpPr>
          <p:cNvPr id="57" name="56 Rectángulo redondeado"/>
          <p:cNvSpPr/>
          <p:nvPr/>
        </p:nvSpPr>
        <p:spPr>
          <a:xfrm>
            <a:off x="1905496" y="1293084"/>
            <a:ext cx="1071570" cy="12933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000" dirty="0" smtClean="0">
                <a:solidFill>
                  <a:srgbClr val="C00000"/>
                </a:solidFill>
              </a:rPr>
              <a:t>Se dividen en</a:t>
            </a:r>
            <a:endParaRPr lang="es-CO" sz="1000" dirty="0">
              <a:solidFill>
                <a:srgbClr val="C00000"/>
              </a:solidFill>
            </a:endParaRPr>
          </a:p>
        </p:txBody>
      </p:sp>
      <p:sp>
        <p:nvSpPr>
          <p:cNvPr id="58" name="57 Rectángulo redondeado"/>
          <p:cNvSpPr/>
          <p:nvPr/>
        </p:nvSpPr>
        <p:spPr>
          <a:xfrm>
            <a:off x="5715008" y="1285860"/>
            <a:ext cx="571504" cy="14287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000" dirty="0" smtClean="0">
                <a:solidFill>
                  <a:srgbClr val="C00000"/>
                </a:solidFill>
              </a:rPr>
              <a:t>son</a:t>
            </a:r>
            <a:endParaRPr lang="es-CO" sz="1000" dirty="0">
              <a:solidFill>
                <a:srgbClr val="C00000"/>
              </a:solidFill>
            </a:endParaRPr>
          </a:p>
        </p:txBody>
      </p:sp>
      <p:cxnSp>
        <p:nvCxnSpPr>
          <p:cNvPr id="66" name="65 Conector recto de flecha"/>
          <p:cNvCxnSpPr>
            <a:stCxn id="7" idx="2"/>
            <a:endCxn id="57" idx="3"/>
          </p:cNvCxnSpPr>
          <p:nvPr/>
        </p:nvCxnSpPr>
        <p:spPr>
          <a:xfrm rot="5400000">
            <a:off x="3619642" y="655427"/>
            <a:ext cx="59750" cy="134490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67 Conector recto de flecha"/>
          <p:cNvCxnSpPr>
            <a:stCxn id="7" idx="2"/>
            <a:endCxn id="58" idx="1"/>
          </p:cNvCxnSpPr>
          <p:nvPr/>
        </p:nvCxnSpPr>
        <p:spPr>
          <a:xfrm rot="16200000" flipH="1">
            <a:off x="4988839" y="631129"/>
            <a:ext cx="59296" cy="13930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69 Conector recto de flecha"/>
          <p:cNvCxnSpPr>
            <a:stCxn id="57" idx="1"/>
            <a:endCxn id="52" idx="3"/>
          </p:cNvCxnSpPr>
          <p:nvPr/>
        </p:nvCxnSpPr>
        <p:spPr>
          <a:xfrm rot="10800000">
            <a:off x="1643042" y="1285860"/>
            <a:ext cx="262454" cy="718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71 Conector recto de flecha"/>
          <p:cNvCxnSpPr>
            <a:stCxn id="57" idx="1"/>
            <a:endCxn id="56" idx="3"/>
          </p:cNvCxnSpPr>
          <p:nvPr/>
        </p:nvCxnSpPr>
        <p:spPr>
          <a:xfrm rot="10800000" flipV="1">
            <a:off x="1643042" y="1357752"/>
            <a:ext cx="262454" cy="1424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73 Conector recto de flecha"/>
          <p:cNvCxnSpPr>
            <a:stCxn id="58" idx="3"/>
            <a:endCxn id="53" idx="1"/>
          </p:cNvCxnSpPr>
          <p:nvPr/>
        </p:nvCxnSpPr>
        <p:spPr>
          <a:xfrm flipV="1">
            <a:off x="6286512" y="1071546"/>
            <a:ext cx="285752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75 Conector recto de flecha"/>
          <p:cNvCxnSpPr>
            <a:stCxn id="58" idx="3"/>
            <a:endCxn id="54" idx="1"/>
          </p:cNvCxnSpPr>
          <p:nvPr/>
        </p:nvCxnSpPr>
        <p:spPr>
          <a:xfrm flipV="1">
            <a:off x="6286512" y="1285860"/>
            <a:ext cx="285752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77 Conector recto de flecha"/>
          <p:cNvCxnSpPr>
            <a:stCxn id="58" idx="3"/>
            <a:endCxn id="55" idx="1"/>
          </p:cNvCxnSpPr>
          <p:nvPr/>
        </p:nvCxnSpPr>
        <p:spPr>
          <a:xfrm>
            <a:off x="6286512" y="1357298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78 Rectángulo"/>
          <p:cNvSpPr/>
          <p:nvPr/>
        </p:nvSpPr>
        <p:spPr>
          <a:xfrm>
            <a:off x="3000364" y="1500174"/>
            <a:ext cx="2643206" cy="285752"/>
          </a:xfrm>
          <a:prstGeom prst="rect">
            <a:avLst/>
          </a:prstGeom>
          <a:solidFill>
            <a:srgbClr val="00B0F0">
              <a:alpha val="2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050" b="1" dirty="0" smtClean="0">
                <a:solidFill>
                  <a:srgbClr val="002060"/>
                </a:solidFill>
              </a:rPr>
              <a:t>Los Elementos químicos  que conforman los biorganismos </a:t>
            </a:r>
            <a:endParaRPr lang="es-CO" sz="1050" b="1" dirty="0">
              <a:solidFill>
                <a:srgbClr val="002060"/>
              </a:solidFill>
            </a:endParaRPr>
          </a:p>
        </p:txBody>
      </p:sp>
      <p:cxnSp>
        <p:nvCxnSpPr>
          <p:cNvPr id="81" name="80 Conector recto de flecha"/>
          <p:cNvCxnSpPr>
            <a:stCxn id="7" idx="2"/>
            <a:endCxn id="79" idx="0"/>
          </p:cNvCxnSpPr>
          <p:nvPr/>
        </p:nvCxnSpPr>
        <p:spPr>
          <a:xfrm rot="5400000">
            <a:off x="4220881" y="1399088"/>
            <a:ext cx="20217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83 Rectángulo redondeado"/>
          <p:cNvSpPr/>
          <p:nvPr/>
        </p:nvSpPr>
        <p:spPr>
          <a:xfrm>
            <a:off x="3786182" y="1928802"/>
            <a:ext cx="1071570" cy="14287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000" dirty="0" smtClean="0">
                <a:solidFill>
                  <a:srgbClr val="C00000"/>
                </a:solidFill>
              </a:rPr>
              <a:t>Sus  ciclos son :</a:t>
            </a:r>
            <a:endParaRPr lang="es-CO" sz="1000" dirty="0">
              <a:solidFill>
                <a:srgbClr val="C00000"/>
              </a:solidFill>
            </a:endParaRPr>
          </a:p>
        </p:txBody>
      </p:sp>
      <p:cxnSp>
        <p:nvCxnSpPr>
          <p:cNvPr id="86" name="85 Conector recto de flecha"/>
          <p:cNvCxnSpPr>
            <a:stCxn id="79" idx="2"/>
            <a:endCxn id="84" idx="0"/>
          </p:cNvCxnSpPr>
          <p:nvPr/>
        </p:nvCxnSpPr>
        <p:spPr>
          <a:xfrm rot="5400000">
            <a:off x="4250529" y="1857364"/>
            <a:ext cx="14287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87 Llamada de flecha hacia abajo"/>
          <p:cNvSpPr/>
          <p:nvPr/>
        </p:nvSpPr>
        <p:spPr>
          <a:xfrm>
            <a:off x="285720" y="2571744"/>
            <a:ext cx="785818" cy="285752"/>
          </a:xfrm>
          <a:prstGeom prst="downArrowCallout">
            <a:avLst/>
          </a:prstGeom>
          <a:solidFill>
            <a:srgbClr val="FF3399">
              <a:alpha val="8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 smtClean="0"/>
              <a:t>H</a:t>
            </a:r>
            <a:r>
              <a:rPr lang="es-CO" sz="600" dirty="0" smtClean="0"/>
              <a:t>2</a:t>
            </a:r>
            <a:r>
              <a:rPr lang="es-CO" sz="1200" dirty="0" smtClean="0"/>
              <a:t>O</a:t>
            </a:r>
            <a:endParaRPr lang="es-CO" sz="1200" dirty="0"/>
          </a:p>
        </p:txBody>
      </p:sp>
      <p:sp>
        <p:nvSpPr>
          <p:cNvPr id="89" name="88 Llamada de flecha hacia abajo"/>
          <p:cNvSpPr/>
          <p:nvPr/>
        </p:nvSpPr>
        <p:spPr>
          <a:xfrm>
            <a:off x="214282" y="3357562"/>
            <a:ext cx="928694" cy="285752"/>
          </a:xfrm>
          <a:prstGeom prst="downArrowCallout">
            <a:avLst/>
          </a:prstGeom>
          <a:solidFill>
            <a:srgbClr val="FF3399">
              <a:alpha val="8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 smtClean="0"/>
              <a:t>Atmosfera</a:t>
            </a:r>
            <a:endParaRPr lang="es-CO" sz="1200" dirty="0"/>
          </a:p>
        </p:txBody>
      </p:sp>
      <p:sp>
        <p:nvSpPr>
          <p:cNvPr id="90" name="89 Llamada de flecha hacia abajo"/>
          <p:cNvSpPr/>
          <p:nvPr/>
        </p:nvSpPr>
        <p:spPr>
          <a:xfrm>
            <a:off x="285720" y="3071810"/>
            <a:ext cx="785818" cy="285752"/>
          </a:xfrm>
          <a:prstGeom prst="downArrowCallout">
            <a:avLst/>
          </a:prstGeom>
          <a:solidFill>
            <a:srgbClr val="FF3399">
              <a:alpha val="8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 smtClean="0"/>
              <a:t>Sol</a:t>
            </a:r>
            <a:endParaRPr lang="es-CO" sz="1200" dirty="0"/>
          </a:p>
        </p:txBody>
      </p:sp>
      <p:sp>
        <p:nvSpPr>
          <p:cNvPr id="91" name="90 Llamada de flecha hacia abajo"/>
          <p:cNvSpPr/>
          <p:nvPr/>
        </p:nvSpPr>
        <p:spPr>
          <a:xfrm>
            <a:off x="285720" y="3643314"/>
            <a:ext cx="785818" cy="285752"/>
          </a:xfrm>
          <a:prstGeom prst="downArrowCallout">
            <a:avLst/>
          </a:prstGeom>
          <a:solidFill>
            <a:srgbClr val="FF3399">
              <a:alpha val="8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 smtClean="0"/>
              <a:t>H</a:t>
            </a:r>
            <a:r>
              <a:rPr lang="es-CO" sz="600" dirty="0" smtClean="0"/>
              <a:t>2</a:t>
            </a:r>
            <a:r>
              <a:rPr lang="es-CO" sz="1200" dirty="0" smtClean="0"/>
              <a:t>O</a:t>
            </a:r>
            <a:endParaRPr lang="es-CO" sz="1200" dirty="0"/>
          </a:p>
        </p:txBody>
      </p:sp>
      <p:sp>
        <p:nvSpPr>
          <p:cNvPr id="92" name="91 Rectángulo redondeado"/>
          <p:cNvSpPr/>
          <p:nvPr/>
        </p:nvSpPr>
        <p:spPr>
          <a:xfrm>
            <a:off x="214282" y="4286256"/>
            <a:ext cx="928694" cy="14287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000" dirty="0" smtClean="0">
                <a:solidFill>
                  <a:srgbClr val="C00000"/>
                </a:solidFill>
              </a:rPr>
              <a:t>Evaporación</a:t>
            </a:r>
            <a:endParaRPr lang="es-CO" sz="1000" dirty="0">
              <a:solidFill>
                <a:srgbClr val="C00000"/>
              </a:solidFill>
            </a:endParaRPr>
          </a:p>
        </p:txBody>
      </p:sp>
      <p:sp>
        <p:nvSpPr>
          <p:cNvPr id="93" name="92 Rectángulo redondeado"/>
          <p:cNvSpPr/>
          <p:nvPr/>
        </p:nvSpPr>
        <p:spPr>
          <a:xfrm>
            <a:off x="214282" y="4572008"/>
            <a:ext cx="928694" cy="14287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000" dirty="0" smtClean="0">
                <a:solidFill>
                  <a:srgbClr val="C00000"/>
                </a:solidFill>
              </a:rPr>
              <a:t>Precipitación</a:t>
            </a:r>
            <a:endParaRPr lang="es-CO" sz="1000" dirty="0">
              <a:solidFill>
                <a:srgbClr val="C00000"/>
              </a:solidFill>
            </a:endParaRPr>
          </a:p>
        </p:txBody>
      </p:sp>
      <p:sp>
        <p:nvSpPr>
          <p:cNvPr id="94" name="93 Rectángulo redondeado"/>
          <p:cNvSpPr/>
          <p:nvPr/>
        </p:nvSpPr>
        <p:spPr>
          <a:xfrm>
            <a:off x="214282" y="4429132"/>
            <a:ext cx="928694" cy="14287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000" dirty="0" smtClean="0">
                <a:solidFill>
                  <a:srgbClr val="C00000"/>
                </a:solidFill>
              </a:rPr>
              <a:t>Transpiración</a:t>
            </a:r>
            <a:endParaRPr lang="es-CO" sz="1000" dirty="0">
              <a:solidFill>
                <a:srgbClr val="C00000"/>
              </a:solidFill>
            </a:endParaRPr>
          </a:p>
        </p:txBody>
      </p:sp>
      <p:sp>
        <p:nvSpPr>
          <p:cNvPr id="97" name="96 Flecha curvada hacia la izquierda"/>
          <p:cNvSpPr/>
          <p:nvPr/>
        </p:nvSpPr>
        <p:spPr>
          <a:xfrm>
            <a:off x="1071538" y="3214686"/>
            <a:ext cx="142876" cy="285752"/>
          </a:xfrm>
          <a:prstGeom prst="curvedLeft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tx1"/>
              </a:solidFill>
            </a:endParaRPr>
          </a:p>
        </p:txBody>
      </p:sp>
      <p:sp>
        <p:nvSpPr>
          <p:cNvPr id="99" name="98 Flecha curvada hacia la izquierda"/>
          <p:cNvSpPr/>
          <p:nvPr/>
        </p:nvSpPr>
        <p:spPr>
          <a:xfrm>
            <a:off x="1071538" y="3571876"/>
            <a:ext cx="214314" cy="1143008"/>
          </a:xfrm>
          <a:prstGeom prst="curvedLeft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tx1"/>
              </a:solidFill>
            </a:endParaRPr>
          </a:p>
        </p:txBody>
      </p:sp>
      <p:sp>
        <p:nvSpPr>
          <p:cNvPr id="98" name="97 Flecha curvada hacia la izquierda"/>
          <p:cNvSpPr/>
          <p:nvPr/>
        </p:nvSpPr>
        <p:spPr>
          <a:xfrm>
            <a:off x="1071538" y="3571876"/>
            <a:ext cx="142876" cy="285752"/>
          </a:xfrm>
          <a:prstGeom prst="curvedLeft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tx1"/>
              </a:solidFill>
            </a:endParaRPr>
          </a:p>
        </p:txBody>
      </p:sp>
      <p:sp>
        <p:nvSpPr>
          <p:cNvPr id="102" name="101 Flecha curvada hacia la izquierda"/>
          <p:cNvSpPr/>
          <p:nvPr/>
        </p:nvSpPr>
        <p:spPr>
          <a:xfrm>
            <a:off x="1214414" y="3143248"/>
            <a:ext cx="214314" cy="142876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tx1"/>
              </a:solidFill>
            </a:endParaRPr>
          </a:p>
        </p:txBody>
      </p:sp>
      <p:pic>
        <p:nvPicPr>
          <p:cNvPr id="103" name="102 Imagen" descr="h2o ciclo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" y="5143512"/>
            <a:ext cx="1357290" cy="1214422"/>
          </a:xfrm>
          <a:prstGeom prst="rect">
            <a:avLst/>
          </a:prstGeom>
        </p:spPr>
      </p:pic>
      <p:cxnSp>
        <p:nvCxnSpPr>
          <p:cNvPr id="105" name="104 Conector recto de flecha"/>
          <p:cNvCxnSpPr>
            <a:stCxn id="84" idx="1"/>
            <a:endCxn id="88" idx="0"/>
          </p:cNvCxnSpPr>
          <p:nvPr/>
        </p:nvCxnSpPr>
        <p:spPr>
          <a:xfrm rot="10800000" flipV="1">
            <a:off x="678630" y="2000240"/>
            <a:ext cx="3107553" cy="571504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109 Flecha curvada hacia abajo"/>
          <p:cNvSpPr/>
          <p:nvPr/>
        </p:nvSpPr>
        <p:spPr>
          <a:xfrm rot="16450074">
            <a:off x="-342811" y="3824570"/>
            <a:ext cx="1053479" cy="280891"/>
          </a:xfrm>
          <a:prstGeom prst="curvedDown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tx1"/>
              </a:solidFill>
            </a:endParaRPr>
          </a:p>
        </p:txBody>
      </p:sp>
      <p:sp>
        <p:nvSpPr>
          <p:cNvPr id="111" name="110 Flecha curvada hacia abajo"/>
          <p:cNvSpPr/>
          <p:nvPr/>
        </p:nvSpPr>
        <p:spPr>
          <a:xfrm rot="16450074">
            <a:off x="-274375" y="3755298"/>
            <a:ext cx="911037" cy="276097"/>
          </a:xfrm>
          <a:prstGeom prst="curvedDown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tx1"/>
              </a:solidFill>
            </a:endParaRPr>
          </a:p>
        </p:txBody>
      </p:sp>
      <p:sp>
        <p:nvSpPr>
          <p:cNvPr id="112" name="111 Flecha curvada hacia abajo"/>
          <p:cNvSpPr/>
          <p:nvPr/>
        </p:nvSpPr>
        <p:spPr>
          <a:xfrm rot="16200000">
            <a:off x="-596658" y="3739909"/>
            <a:ext cx="1479042" cy="285719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tx1"/>
              </a:solidFill>
            </a:endParaRPr>
          </a:p>
        </p:txBody>
      </p:sp>
      <p:cxnSp>
        <p:nvCxnSpPr>
          <p:cNvPr id="114" name="113 Conector recto de flecha"/>
          <p:cNvCxnSpPr>
            <a:stCxn id="93" idx="2"/>
            <a:endCxn id="103" idx="0"/>
          </p:cNvCxnSpPr>
          <p:nvPr/>
        </p:nvCxnSpPr>
        <p:spPr>
          <a:xfrm rot="16200000" flipH="1">
            <a:off x="464323" y="4929189"/>
            <a:ext cx="428628" cy="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115 Llamada de flecha hacia abajo"/>
          <p:cNvSpPr/>
          <p:nvPr/>
        </p:nvSpPr>
        <p:spPr>
          <a:xfrm>
            <a:off x="1857356" y="2571744"/>
            <a:ext cx="785818" cy="285752"/>
          </a:xfrm>
          <a:prstGeom prst="downArrowCallout">
            <a:avLst/>
          </a:prstGeom>
          <a:solidFill>
            <a:srgbClr val="FF3399">
              <a:alpha val="8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 smtClean="0"/>
              <a:t>N</a:t>
            </a:r>
            <a:r>
              <a:rPr lang="es-CO" sz="900" dirty="0" smtClean="0"/>
              <a:t>2</a:t>
            </a:r>
            <a:endParaRPr lang="es-CO" sz="1200" dirty="0"/>
          </a:p>
        </p:txBody>
      </p:sp>
      <p:sp>
        <p:nvSpPr>
          <p:cNvPr id="118" name="117 Rectángulo"/>
          <p:cNvSpPr/>
          <p:nvPr/>
        </p:nvSpPr>
        <p:spPr>
          <a:xfrm>
            <a:off x="2071670" y="3071810"/>
            <a:ext cx="357190" cy="214314"/>
          </a:xfrm>
          <a:prstGeom prst="rect">
            <a:avLst/>
          </a:prstGeom>
          <a:solidFill>
            <a:srgbClr val="FF33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000" dirty="0" smtClean="0"/>
              <a:t>N</a:t>
            </a:r>
            <a:r>
              <a:rPr lang="es-CO" sz="700" dirty="0" smtClean="0"/>
              <a:t>2</a:t>
            </a:r>
            <a:endParaRPr lang="es-CO" sz="1000" dirty="0"/>
          </a:p>
        </p:txBody>
      </p:sp>
      <p:cxnSp>
        <p:nvCxnSpPr>
          <p:cNvPr id="120" name="119 Conector recto de flecha"/>
          <p:cNvCxnSpPr>
            <a:stCxn id="118" idx="3"/>
            <a:endCxn id="121" idx="0"/>
          </p:cNvCxnSpPr>
          <p:nvPr/>
        </p:nvCxnSpPr>
        <p:spPr>
          <a:xfrm>
            <a:off x="2428860" y="3178967"/>
            <a:ext cx="392909" cy="2500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120 Rectángulo"/>
          <p:cNvSpPr/>
          <p:nvPr/>
        </p:nvSpPr>
        <p:spPr>
          <a:xfrm>
            <a:off x="2500298" y="3429000"/>
            <a:ext cx="642942" cy="214314"/>
          </a:xfrm>
          <a:prstGeom prst="rect">
            <a:avLst/>
          </a:prstGeom>
          <a:solidFill>
            <a:srgbClr val="FF33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000" dirty="0" smtClean="0"/>
              <a:t>N</a:t>
            </a:r>
            <a:r>
              <a:rPr lang="es-CO" sz="900" dirty="0" smtClean="0"/>
              <a:t>O – NO</a:t>
            </a:r>
            <a:r>
              <a:rPr lang="es-CO" sz="600" dirty="0" smtClean="0"/>
              <a:t>2</a:t>
            </a:r>
            <a:endParaRPr lang="es-CO" sz="1000" dirty="0"/>
          </a:p>
        </p:txBody>
      </p:sp>
      <p:sp>
        <p:nvSpPr>
          <p:cNvPr id="123" name="122 Rectángulo redondeado"/>
          <p:cNvSpPr/>
          <p:nvPr/>
        </p:nvSpPr>
        <p:spPr>
          <a:xfrm>
            <a:off x="2571736" y="3000372"/>
            <a:ext cx="357190" cy="14287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000" dirty="0" smtClean="0">
                <a:solidFill>
                  <a:srgbClr val="C00000"/>
                </a:solidFill>
              </a:rPr>
              <a:t>Tº</a:t>
            </a:r>
            <a:endParaRPr lang="es-CO" sz="1000" dirty="0">
              <a:solidFill>
                <a:srgbClr val="C00000"/>
              </a:solidFill>
            </a:endParaRPr>
          </a:p>
        </p:txBody>
      </p:sp>
      <p:sp>
        <p:nvSpPr>
          <p:cNvPr id="128" name="127 Rectángulo redondeado"/>
          <p:cNvSpPr/>
          <p:nvPr/>
        </p:nvSpPr>
        <p:spPr>
          <a:xfrm>
            <a:off x="3286116" y="3000372"/>
            <a:ext cx="785818" cy="14287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000" dirty="0" smtClean="0">
                <a:solidFill>
                  <a:srgbClr val="C00000"/>
                </a:solidFill>
              </a:rPr>
              <a:t>Atmosfera</a:t>
            </a:r>
            <a:endParaRPr lang="es-CO" sz="1000" dirty="0">
              <a:solidFill>
                <a:srgbClr val="C00000"/>
              </a:solidFill>
            </a:endParaRPr>
          </a:p>
        </p:txBody>
      </p:sp>
      <p:sp>
        <p:nvSpPr>
          <p:cNvPr id="130" name="129 Rectángulo redondeado"/>
          <p:cNvSpPr/>
          <p:nvPr/>
        </p:nvSpPr>
        <p:spPr>
          <a:xfrm>
            <a:off x="2928926" y="2714620"/>
            <a:ext cx="357190" cy="14287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000" dirty="0" smtClean="0">
                <a:solidFill>
                  <a:srgbClr val="C00000"/>
                </a:solidFill>
              </a:rPr>
              <a:t>Sol</a:t>
            </a:r>
            <a:endParaRPr lang="es-CO" sz="1000" dirty="0">
              <a:solidFill>
                <a:srgbClr val="C00000"/>
              </a:solidFill>
            </a:endParaRPr>
          </a:p>
        </p:txBody>
      </p:sp>
      <p:cxnSp>
        <p:nvCxnSpPr>
          <p:cNvPr id="134" name="133 Conector recto de flecha"/>
          <p:cNvCxnSpPr>
            <a:stCxn id="123" idx="2"/>
            <a:endCxn id="121" idx="0"/>
          </p:cNvCxnSpPr>
          <p:nvPr/>
        </p:nvCxnSpPr>
        <p:spPr>
          <a:xfrm rot="16200000" flipH="1">
            <a:off x="2643174" y="3250405"/>
            <a:ext cx="285752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135 Conector recto de flecha"/>
          <p:cNvCxnSpPr>
            <a:stCxn id="128" idx="1"/>
            <a:endCxn id="121" idx="0"/>
          </p:cNvCxnSpPr>
          <p:nvPr/>
        </p:nvCxnSpPr>
        <p:spPr>
          <a:xfrm rot="10800000" flipV="1">
            <a:off x="2821770" y="3071810"/>
            <a:ext cx="464347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137 Conector recto de flecha"/>
          <p:cNvCxnSpPr>
            <a:stCxn id="130" idx="1"/>
            <a:endCxn id="123" idx="0"/>
          </p:cNvCxnSpPr>
          <p:nvPr/>
        </p:nvCxnSpPr>
        <p:spPr>
          <a:xfrm rot="10800000" flipV="1">
            <a:off x="2750332" y="2786058"/>
            <a:ext cx="178595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139 Conector recto de flecha"/>
          <p:cNvCxnSpPr>
            <a:stCxn id="130" idx="3"/>
            <a:endCxn id="128" idx="1"/>
          </p:cNvCxnSpPr>
          <p:nvPr/>
        </p:nvCxnSpPr>
        <p:spPr>
          <a:xfrm>
            <a:off x="3286116" y="2786058"/>
            <a:ext cx="1588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142 Conector recto de flecha"/>
          <p:cNvCxnSpPr>
            <a:stCxn id="123" idx="1"/>
            <a:endCxn id="118" idx="3"/>
          </p:cNvCxnSpPr>
          <p:nvPr/>
        </p:nvCxnSpPr>
        <p:spPr>
          <a:xfrm rot="10800000" flipV="1">
            <a:off x="2428860" y="3071809"/>
            <a:ext cx="142876" cy="1071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143 Rectángulo"/>
          <p:cNvSpPr/>
          <p:nvPr/>
        </p:nvSpPr>
        <p:spPr>
          <a:xfrm>
            <a:off x="2571736" y="3857628"/>
            <a:ext cx="500066" cy="214314"/>
          </a:xfrm>
          <a:prstGeom prst="rect">
            <a:avLst/>
          </a:prstGeom>
          <a:solidFill>
            <a:srgbClr val="FF33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000" dirty="0" smtClean="0"/>
              <a:t>NO- </a:t>
            </a:r>
            <a:r>
              <a:rPr lang="es-CO" sz="700" dirty="0" smtClean="0"/>
              <a:t>3</a:t>
            </a:r>
            <a:endParaRPr lang="es-CO" sz="1000" dirty="0"/>
          </a:p>
        </p:txBody>
      </p:sp>
      <p:cxnSp>
        <p:nvCxnSpPr>
          <p:cNvPr id="146" name="145 Conector recto de flecha"/>
          <p:cNvCxnSpPr>
            <a:stCxn id="121" idx="2"/>
            <a:endCxn id="144" idx="0"/>
          </p:cNvCxnSpPr>
          <p:nvPr/>
        </p:nvCxnSpPr>
        <p:spPr>
          <a:xfrm rot="5400000">
            <a:off x="2714612" y="3750471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149 Rectángulo"/>
          <p:cNvSpPr/>
          <p:nvPr/>
        </p:nvSpPr>
        <p:spPr>
          <a:xfrm>
            <a:off x="2571736" y="4214818"/>
            <a:ext cx="500066" cy="214314"/>
          </a:xfrm>
          <a:prstGeom prst="rect">
            <a:avLst/>
          </a:prstGeom>
          <a:solidFill>
            <a:srgbClr val="FF33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000" dirty="0" smtClean="0"/>
              <a:t>NO- </a:t>
            </a:r>
            <a:r>
              <a:rPr lang="es-CO" sz="700" dirty="0" smtClean="0"/>
              <a:t>2</a:t>
            </a:r>
            <a:endParaRPr lang="es-CO" sz="1000" dirty="0"/>
          </a:p>
        </p:txBody>
      </p:sp>
      <p:sp>
        <p:nvSpPr>
          <p:cNvPr id="151" name="150 Rectángulo"/>
          <p:cNvSpPr/>
          <p:nvPr/>
        </p:nvSpPr>
        <p:spPr>
          <a:xfrm>
            <a:off x="2428860" y="4572008"/>
            <a:ext cx="785818" cy="214314"/>
          </a:xfrm>
          <a:prstGeom prst="rect">
            <a:avLst/>
          </a:prstGeom>
          <a:solidFill>
            <a:srgbClr val="FF33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000" dirty="0" smtClean="0"/>
              <a:t>H</a:t>
            </a:r>
            <a:r>
              <a:rPr lang="es-CO" sz="700" dirty="0" smtClean="0"/>
              <a:t>2</a:t>
            </a:r>
            <a:r>
              <a:rPr lang="es-CO" sz="1000" dirty="0" smtClean="0"/>
              <a:t>N</a:t>
            </a:r>
            <a:r>
              <a:rPr lang="es-CO" sz="700" dirty="0" smtClean="0"/>
              <a:t>2</a:t>
            </a:r>
            <a:r>
              <a:rPr lang="es-CO" sz="1050" dirty="0" smtClean="0"/>
              <a:t>O</a:t>
            </a:r>
            <a:r>
              <a:rPr lang="es-CO" sz="700" dirty="0" smtClean="0"/>
              <a:t>2</a:t>
            </a:r>
            <a:endParaRPr lang="es-CO" sz="1000" dirty="0"/>
          </a:p>
        </p:txBody>
      </p:sp>
      <p:cxnSp>
        <p:nvCxnSpPr>
          <p:cNvPr id="153" name="152 Conector recto de flecha"/>
          <p:cNvCxnSpPr>
            <a:stCxn id="144" idx="2"/>
            <a:endCxn id="150" idx="0"/>
          </p:cNvCxnSpPr>
          <p:nvPr/>
        </p:nvCxnSpPr>
        <p:spPr>
          <a:xfrm rot="5400000">
            <a:off x="2750331" y="4143380"/>
            <a:ext cx="14287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154 Conector recto de flecha"/>
          <p:cNvCxnSpPr>
            <a:stCxn id="150" idx="2"/>
            <a:endCxn id="151" idx="0"/>
          </p:cNvCxnSpPr>
          <p:nvPr/>
        </p:nvCxnSpPr>
        <p:spPr>
          <a:xfrm rot="5400000">
            <a:off x="2750331" y="4500570"/>
            <a:ext cx="14287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156 Flecha curvada hacia la derecha"/>
          <p:cNvSpPr/>
          <p:nvPr/>
        </p:nvSpPr>
        <p:spPr>
          <a:xfrm rot="11543915">
            <a:off x="3467779" y="3101955"/>
            <a:ext cx="500066" cy="1746487"/>
          </a:xfrm>
          <a:prstGeom prst="curvedRightArrow">
            <a:avLst>
              <a:gd name="adj1" fmla="val 25000"/>
              <a:gd name="adj2" fmla="val 50000"/>
              <a:gd name="adj3" fmla="val 2600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tx1"/>
              </a:solidFill>
            </a:endParaRPr>
          </a:p>
        </p:txBody>
      </p:sp>
      <p:sp>
        <p:nvSpPr>
          <p:cNvPr id="158" name="157 Flecha curvada hacia la derecha"/>
          <p:cNvSpPr/>
          <p:nvPr/>
        </p:nvSpPr>
        <p:spPr>
          <a:xfrm>
            <a:off x="1785918" y="3214686"/>
            <a:ext cx="357190" cy="157163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tx1"/>
              </a:solidFill>
            </a:endParaRPr>
          </a:p>
        </p:txBody>
      </p:sp>
      <p:sp>
        <p:nvSpPr>
          <p:cNvPr id="159" name="158 Flecha abajo"/>
          <p:cNvSpPr/>
          <p:nvPr/>
        </p:nvSpPr>
        <p:spPr>
          <a:xfrm>
            <a:off x="2071670" y="3357562"/>
            <a:ext cx="357190" cy="1285884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600" b="1" dirty="0" smtClean="0">
                <a:solidFill>
                  <a:srgbClr val="FF0000"/>
                </a:solidFill>
              </a:rPr>
              <a:t>Hidratación</a:t>
            </a:r>
            <a:endParaRPr lang="es-CO" sz="600" b="1" dirty="0">
              <a:solidFill>
                <a:srgbClr val="FF0000"/>
              </a:solidFill>
            </a:endParaRPr>
          </a:p>
        </p:txBody>
      </p:sp>
      <p:sp>
        <p:nvSpPr>
          <p:cNvPr id="161" name="160 Llamada de flecha hacia abajo"/>
          <p:cNvSpPr/>
          <p:nvPr/>
        </p:nvSpPr>
        <p:spPr>
          <a:xfrm>
            <a:off x="2428860" y="5000636"/>
            <a:ext cx="785818" cy="285752"/>
          </a:xfrm>
          <a:prstGeom prst="downArrowCallout">
            <a:avLst/>
          </a:prstGeom>
          <a:solidFill>
            <a:srgbClr val="FF3399">
              <a:alpha val="8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 smtClean="0"/>
              <a:t>NH</a:t>
            </a:r>
            <a:r>
              <a:rPr lang="es-CO" sz="900" dirty="0" smtClean="0"/>
              <a:t>3</a:t>
            </a:r>
            <a:endParaRPr lang="es-CO" sz="1200" dirty="0"/>
          </a:p>
        </p:txBody>
      </p:sp>
      <p:cxnSp>
        <p:nvCxnSpPr>
          <p:cNvPr id="163" name="162 Conector recto de flecha"/>
          <p:cNvCxnSpPr>
            <a:stCxn id="151" idx="2"/>
            <a:endCxn id="161" idx="0"/>
          </p:cNvCxnSpPr>
          <p:nvPr/>
        </p:nvCxnSpPr>
        <p:spPr>
          <a:xfrm rot="5400000">
            <a:off x="2714612" y="4893479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163 Rectángulo redondeado"/>
          <p:cNvSpPr/>
          <p:nvPr/>
        </p:nvSpPr>
        <p:spPr>
          <a:xfrm>
            <a:off x="2071670" y="5357826"/>
            <a:ext cx="1857388" cy="21431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000" dirty="0" smtClean="0">
                <a:hlinkClick r:id="rId11" tooltip="Carbono"/>
              </a:rPr>
              <a:t>C</a:t>
            </a:r>
            <a:r>
              <a:rPr lang="es-CO" sz="1000" baseline="-25000" dirty="0" smtClean="0">
                <a:hlinkClick r:id="rId11" tooltip="Carbono"/>
              </a:rPr>
              <a:t>5</a:t>
            </a:r>
            <a:r>
              <a:rPr lang="es-CO" sz="1000" dirty="0" smtClean="0">
                <a:hlinkClick r:id="rId12" tooltip="Hidrógeno"/>
              </a:rPr>
              <a:t>H</a:t>
            </a:r>
            <a:r>
              <a:rPr lang="es-CO" sz="1000" baseline="-25000" dirty="0" smtClean="0">
                <a:hlinkClick r:id="rId12" tooltip="Hidrógeno"/>
              </a:rPr>
              <a:t>10</a:t>
            </a:r>
            <a:r>
              <a:rPr lang="es-CO" sz="1000" dirty="0" smtClean="0">
                <a:hlinkClick r:id="rId13" tooltip="Nitrógeno"/>
              </a:rPr>
              <a:t>N</a:t>
            </a:r>
            <a:r>
              <a:rPr lang="es-CO" sz="1000" baseline="-25000" dirty="0" smtClean="0">
                <a:hlinkClick r:id="rId13" tooltip="Nitrógeno"/>
              </a:rPr>
              <a:t>2</a:t>
            </a:r>
            <a:r>
              <a:rPr lang="es-CO" sz="1000" dirty="0" smtClean="0">
                <a:hlinkClick r:id="rId14" tooltip="Oxígeno"/>
              </a:rPr>
              <a:t>O</a:t>
            </a:r>
            <a:r>
              <a:rPr lang="es-CO" sz="1000" baseline="-25000" dirty="0" smtClean="0">
                <a:hlinkClick r:id="rId14" tooltip="Oxígeno"/>
              </a:rPr>
              <a:t>3</a:t>
            </a:r>
            <a:r>
              <a:rPr lang="es-CO" sz="1000" baseline="-25000" dirty="0" smtClean="0"/>
              <a:t> </a:t>
            </a:r>
            <a:r>
              <a:rPr lang="es-CO" sz="1000" u="sng" baseline="-25000" dirty="0" smtClean="0">
                <a:solidFill>
                  <a:srgbClr val="002060"/>
                </a:solidFill>
              </a:rPr>
              <a:t>y</a:t>
            </a:r>
            <a:r>
              <a:rPr lang="es-CO" sz="1200" b="1" u="sng" baseline="-25000" dirty="0" smtClean="0">
                <a:solidFill>
                  <a:srgbClr val="002060"/>
                </a:solidFill>
              </a:rPr>
              <a:t> CARBAMIL FOSFATO </a:t>
            </a:r>
            <a:endParaRPr lang="es-CO" sz="1000" b="1" u="sng" dirty="0">
              <a:solidFill>
                <a:srgbClr val="002060"/>
              </a:solidFill>
            </a:endParaRPr>
          </a:p>
        </p:txBody>
      </p:sp>
      <p:pic>
        <p:nvPicPr>
          <p:cNvPr id="165" name="164 Imagen" descr="ciclos de n2.jp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285984" y="5786454"/>
            <a:ext cx="1143008" cy="1000426"/>
          </a:xfrm>
          <a:prstGeom prst="rect">
            <a:avLst/>
          </a:prstGeom>
        </p:spPr>
      </p:pic>
      <p:cxnSp>
        <p:nvCxnSpPr>
          <p:cNvPr id="167" name="166 Conector recto de flecha"/>
          <p:cNvCxnSpPr>
            <a:stCxn id="84" idx="2"/>
            <a:endCxn id="116" idx="0"/>
          </p:cNvCxnSpPr>
          <p:nvPr/>
        </p:nvCxnSpPr>
        <p:spPr>
          <a:xfrm rot="5400000">
            <a:off x="3036083" y="1285860"/>
            <a:ext cx="500066" cy="2071702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167 Llamada de flecha hacia abajo"/>
          <p:cNvSpPr/>
          <p:nvPr/>
        </p:nvSpPr>
        <p:spPr>
          <a:xfrm>
            <a:off x="4357686" y="2571744"/>
            <a:ext cx="785818" cy="285752"/>
          </a:xfrm>
          <a:prstGeom prst="downArrowCallout">
            <a:avLst/>
          </a:prstGeom>
          <a:solidFill>
            <a:srgbClr val="FF3399">
              <a:alpha val="8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 smtClean="0"/>
              <a:t>C</a:t>
            </a:r>
            <a:endParaRPr lang="es-CO" sz="1200" dirty="0"/>
          </a:p>
        </p:txBody>
      </p:sp>
      <p:sp>
        <p:nvSpPr>
          <p:cNvPr id="169" name="168 Llamada de flecha hacia abajo"/>
          <p:cNvSpPr/>
          <p:nvPr/>
        </p:nvSpPr>
        <p:spPr>
          <a:xfrm>
            <a:off x="5572132" y="2571744"/>
            <a:ext cx="785818" cy="285752"/>
          </a:xfrm>
          <a:prstGeom prst="downArrowCallout">
            <a:avLst/>
          </a:prstGeom>
          <a:solidFill>
            <a:srgbClr val="FF3399">
              <a:alpha val="8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 smtClean="0"/>
              <a:t>S</a:t>
            </a:r>
            <a:endParaRPr lang="es-CO" sz="1200" dirty="0"/>
          </a:p>
        </p:txBody>
      </p:sp>
      <p:sp>
        <p:nvSpPr>
          <p:cNvPr id="170" name="169 Llamada de flecha hacia abajo"/>
          <p:cNvSpPr/>
          <p:nvPr/>
        </p:nvSpPr>
        <p:spPr>
          <a:xfrm>
            <a:off x="8215338" y="2571744"/>
            <a:ext cx="785818" cy="285752"/>
          </a:xfrm>
          <a:prstGeom prst="downArrowCallout">
            <a:avLst/>
          </a:prstGeom>
          <a:solidFill>
            <a:srgbClr val="FF3399">
              <a:alpha val="8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 smtClean="0"/>
              <a:t>O</a:t>
            </a:r>
            <a:endParaRPr lang="es-CO" sz="1200" dirty="0"/>
          </a:p>
        </p:txBody>
      </p:sp>
      <p:sp>
        <p:nvSpPr>
          <p:cNvPr id="171" name="170 Llamada de flecha hacia abajo"/>
          <p:cNvSpPr/>
          <p:nvPr/>
        </p:nvSpPr>
        <p:spPr>
          <a:xfrm>
            <a:off x="6858016" y="2571744"/>
            <a:ext cx="785818" cy="285752"/>
          </a:xfrm>
          <a:prstGeom prst="downArrowCallout">
            <a:avLst/>
          </a:prstGeom>
          <a:solidFill>
            <a:srgbClr val="FF3399">
              <a:alpha val="8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 smtClean="0"/>
              <a:t>P</a:t>
            </a:r>
            <a:endParaRPr lang="es-CO" sz="1200" dirty="0"/>
          </a:p>
        </p:txBody>
      </p:sp>
      <p:pic>
        <p:nvPicPr>
          <p:cNvPr id="172" name="171 Imagen" descr="ciclos del C.jp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071934" y="5715016"/>
            <a:ext cx="1357322" cy="997599"/>
          </a:xfrm>
          <a:prstGeom prst="rect">
            <a:avLst/>
          </a:prstGeom>
        </p:spPr>
      </p:pic>
      <p:sp>
        <p:nvSpPr>
          <p:cNvPr id="173" name="172 Rectángulo"/>
          <p:cNvSpPr/>
          <p:nvPr/>
        </p:nvSpPr>
        <p:spPr>
          <a:xfrm>
            <a:off x="4500562" y="3214686"/>
            <a:ext cx="500066" cy="214314"/>
          </a:xfrm>
          <a:prstGeom prst="rect">
            <a:avLst/>
          </a:prstGeom>
          <a:solidFill>
            <a:srgbClr val="FF33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000" dirty="0" smtClean="0"/>
              <a:t>CO</a:t>
            </a:r>
            <a:r>
              <a:rPr lang="es-CO" sz="700" dirty="0" smtClean="0"/>
              <a:t>2</a:t>
            </a:r>
            <a:endParaRPr lang="es-CO" sz="1000" dirty="0"/>
          </a:p>
        </p:txBody>
      </p:sp>
      <p:cxnSp>
        <p:nvCxnSpPr>
          <p:cNvPr id="179" name="178 Conector recto de flecha"/>
          <p:cNvCxnSpPr>
            <a:stCxn id="128" idx="3"/>
            <a:endCxn id="173" idx="1"/>
          </p:cNvCxnSpPr>
          <p:nvPr/>
        </p:nvCxnSpPr>
        <p:spPr>
          <a:xfrm>
            <a:off x="4071934" y="3071810"/>
            <a:ext cx="428628" cy="2500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179 Flecha abajo"/>
          <p:cNvSpPr/>
          <p:nvPr/>
        </p:nvSpPr>
        <p:spPr>
          <a:xfrm>
            <a:off x="5000628" y="3500438"/>
            <a:ext cx="357190" cy="1285884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700" b="1" dirty="0" smtClean="0">
                <a:solidFill>
                  <a:srgbClr val="FF0000"/>
                </a:solidFill>
              </a:rPr>
              <a:t>Respiración</a:t>
            </a:r>
            <a:endParaRPr lang="es-CO" sz="700" b="1" dirty="0">
              <a:solidFill>
                <a:srgbClr val="FF0000"/>
              </a:solidFill>
            </a:endParaRPr>
          </a:p>
        </p:txBody>
      </p:sp>
      <p:sp>
        <p:nvSpPr>
          <p:cNvPr id="182" name="181 Flecha arriba"/>
          <p:cNvSpPr/>
          <p:nvPr/>
        </p:nvSpPr>
        <p:spPr>
          <a:xfrm>
            <a:off x="4214810" y="3429000"/>
            <a:ext cx="357190" cy="1357322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700" dirty="0" smtClean="0">
                <a:solidFill>
                  <a:srgbClr val="FF0000"/>
                </a:solidFill>
              </a:rPr>
              <a:t>Fotosíntesis</a:t>
            </a:r>
            <a:endParaRPr lang="es-CO" sz="700" dirty="0">
              <a:solidFill>
                <a:srgbClr val="FF0000"/>
              </a:solidFill>
            </a:endParaRPr>
          </a:p>
        </p:txBody>
      </p:sp>
      <p:sp>
        <p:nvSpPr>
          <p:cNvPr id="183" name="182 Rectángulo"/>
          <p:cNvSpPr/>
          <p:nvPr/>
        </p:nvSpPr>
        <p:spPr>
          <a:xfrm>
            <a:off x="4500562" y="4929198"/>
            <a:ext cx="500066" cy="214314"/>
          </a:xfrm>
          <a:prstGeom prst="rect">
            <a:avLst/>
          </a:prstGeom>
          <a:solidFill>
            <a:srgbClr val="FF33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000" dirty="0" smtClean="0"/>
              <a:t>O</a:t>
            </a:r>
            <a:r>
              <a:rPr lang="es-CO" sz="700" dirty="0" smtClean="0"/>
              <a:t>2</a:t>
            </a:r>
            <a:endParaRPr lang="es-CO" sz="1000" dirty="0"/>
          </a:p>
        </p:txBody>
      </p:sp>
      <p:sp>
        <p:nvSpPr>
          <p:cNvPr id="184" name="183 Flecha arriba y abajo"/>
          <p:cNvSpPr/>
          <p:nvPr/>
        </p:nvSpPr>
        <p:spPr>
          <a:xfrm>
            <a:off x="4572000" y="3786190"/>
            <a:ext cx="142876" cy="857256"/>
          </a:xfrm>
          <a:prstGeom prst="up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cxnSp>
        <p:nvCxnSpPr>
          <p:cNvPr id="186" name="185 Conector recto de flecha"/>
          <p:cNvCxnSpPr>
            <a:stCxn id="168" idx="2"/>
            <a:endCxn id="173" idx="0"/>
          </p:cNvCxnSpPr>
          <p:nvPr/>
        </p:nvCxnSpPr>
        <p:spPr>
          <a:xfrm rot="5400000">
            <a:off x="4572000" y="3036091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191 Conector recto de flecha"/>
          <p:cNvCxnSpPr>
            <a:stCxn id="183" idx="0"/>
            <a:endCxn id="182" idx="2"/>
          </p:cNvCxnSpPr>
          <p:nvPr/>
        </p:nvCxnSpPr>
        <p:spPr>
          <a:xfrm rot="16200000" flipV="1">
            <a:off x="4500562" y="4679165"/>
            <a:ext cx="142876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193 Conector recto de flecha"/>
          <p:cNvCxnSpPr>
            <a:stCxn id="182" idx="0"/>
            <a:endCxn id="173" idx="1"/>
          </p:cNvCxnSpPr>
          <p:nvPr/>
        </p:nvCxnSpPr>
        <p:spPr>
          <a:xfrm rot="5400000" flipH="1" flipV="1">
            <a:off x="4393405" y="3321844"/>
            <a:ext cx="107157" cy="1071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195 Conector recto de flecha"/>
          <p:cNvCxnSpPr>
            <a:stCxn id="184" idx="2"/>
          </p:cNvCxnSpPr>
          <p:nvPr/>
        </p:nvCxnSpPr>
        <p:spPr>
          <a:xfrm rot="10800000" flipV="1">
            <a:off x="4500567" y="4214817"/>
            <a:ext cx="107153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202 Conector recto de flecha"/>
          <p:cNvCxnSpPr>
            <a:stCxn id="183" idx="2"/>
            <a:endCxn id="172" idx="0"/>
          </p:cNvCxnSpPr>
          <p:nvPr/>
        </p:nvCxnSpPr>
        <p:spPr>
          <a:xfrm rot="5400000">
            <a:off x="4464843" y="5429264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0" name="209 Rectángulo"/>
          <p:cNvSpPr/>
          <p:nvPr/>
        </p:nvSpPr>
        <p:spPr>
          <a:xfrm>
            <a:off x="4357686" y="5357826"/>
            <a:ext cx="928694" cy="214314"/>
          </a:xfrm>
          <a:prstGeom prst="rect">
            <a:avLst/>
          </a:prstGeom>
          <a:solidFill>
            <a:srgbClr val="FF33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800" dirty="0" smtClean="0"/>
              <a:t>Descomposición </a:t>
            </a:r>
            <a:endParaRPr lang="es-CO" sz="800" dirty="0"/>
          </a:p>
        </p:txBody>
      </p:sp>
      <p:sp>
        <p:nvSpPr>
          <p:cNvPr id="215" name="214 Rectángulo"/>
          <p:cNvSpPr/>
          <p:nvPr/>
        </p:nvSpPr>
        <p:spPr>
          <a:xfrm>
            <a:off x="5500694" y="3714752"/>
            <a:ext cx="285752" cy="214314"/>
          </a:xfrm>
          <a:prstGeom prst="rect">
            <a:avLst/>
          </a:prstGeom>
          <a:solidFill>
            <a:srgbClr val="FF33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000" dirty="0" smtClean="0"/>
              <a:t>S</a:t>
            </a:r>
            <a:endParaRPr lang="es-CO" sz="1000" dirty="0"/>
          </a:p>
        </p:txBody>
      </p:sp>
      <p:sp>
        <p:nvSpPr>
          <p:cNvPr id="217" name="216 Rectángulo"/>
          <p:cNvSpPr/>
          <p:nvPr/>
        </p:nvSpPr>
        <p:spPr>
          <a:xfrm>
            <a:off x="5786446" y="4500570"/>
            <a:ext cx="500066" cy="214314"/>
          </a:xfrm>
          <a:prstGeom prst="rect">
            <a:avLst/>
          </a:prstGeom>
          <a:solidFill>
            <a:srgbClr val="FF33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800" dirty="0" smtClean="0"/>
              <a:t>Plantas</a:t>
            </a:r>
            <a:endParaRPr lang="es-CO" sz="800" dirty="0"/>
          </a:p>
        </p:txBody>
      </p:sp>
      <p:sp>
        <p:nvSpPr>
          <p:cNvPr id="218" name="217 Rectángulo redondeado"/>
          <p:cNvSpPr/>
          <p:nvPr/>
        </p:nvSpPr>
        <p:spPr>
          <a:xfrm>
            <a:off x="5643570" y="3214686"/>
            <a:ext cx="785818" cy="14287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000" dirty="0" smtClean="0">
                <a:solidFill>
                  <a:srgbClr val="C00000"/>
                </a:solidFill>
              </a:rPr>
              <a:t>Atmosfera</a:t>
            </a:r>
            <a:endParaRPr lang="es-CO" sz="1000" dirty="0">
              <a:solidFill>
                <a:srgbClr val="C00000"/>
              </a:solidFill>
            </a:endParaRPr>
          </a:p>
        </p:txBody>
      </p:sp>
      <p:sp>
        <p:nvSpPr>
          <p:cNvPr id="219" name="218 Rectángulo"/>
          <p:cNvSpPr/>
          <p:nvPr/>
        </p:nvSpPr>
        <p:spPr>
          <a:xfrm>
            <a:off x="6500826" y="4500570"/>
            <a:ext cx="571504" cy="214314"/>
          </a:xfrm>
          <a:prstGeom prst="rect">
            <a:avLst/>
          </a:prstGeom>
          <a:solidFill>
            <a:srgbClr val="FF33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800" dirty="0" smtClean="0"/>
              <a:t>Animales</a:t>
            </a:r>
            <a:endParaRPr lang="es-CO" sz="800" dirty="0"/>
          </a:p>
        </p:txBody>
      </p:sp>
      <p:sp>
        <p:nvSpPr>
          <p:cNvPr id="220" name="219 Rectángulo"/>
          <p:cNvSpPr/>
          <p:nvPr/>
        </p:nvSpPr>
        <p:spPr>
          <a:xfrm>
            <a:off x="6215074" y="4000504"/>
            <a:ext cx="500066" cy="214314"/>
          </a:xfrm>
          <a:prstGeom prst="rect">
            <a:avLst/>
          </a:prstGeom>
          <a:solidFill>
            <a:srgbClr val="FF33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800" dirty="0" smtClean="0"/>
              <a:t>Humus</a:t>
            </a:r>
            <a:endParaRPr lang="es-CO" sz="800" dirty="0"/>
          </a:p>
        </p:txBody>
      </p:sp>
      <p:sp>
        <p:nvSpPr>
          <p:cNvPr id="233" name="232 Flecha arriba"/>
          <p:cNvSpPr/>
          <p:nvPr/>
        </p:nvSpPr>
        <p:spPr>
          <a:xfrm>
            <a:off x="6357950" y="3429000"/>
            <a:ext cx="45719" cy="21431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cxnSp>
        <p:nvCxnSpPr>
          <p:cNvPr id="235" name="234 Conector recto de flecha"/>
          <p:cNvCxnSpPr>
            <a:stCxn id="169" idx="2"/>
            <a:endCxn id="218" idx="0"/>
          </p:cNvCxnSpPr>
          <p:nvPr/>
        </p:nvCxnSpPr>
        <p:spPr>
          <a:xfrm rot="16200000" flipH="1">
            <a:off x="5822165" y="3000372"/>
            <a:ext cx="357190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6" name="235 Imagen" descr="ciclo s.jpg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643570" y="5214950"/>
            <a:ext cx="1285884" cy="1115144"/>
          </a:xfrm>
          <a:prstGeom prst="rect">
            <a:avLst/>
          </a:prstGeom>
        </p:spPr>
      </p:pic>
      <p:cxnSp>
        <p:nvCxnSpPr>
          <p:cNvPr id="238" name="237 Conector recto de flecha"/>
          <p:cNvCxnSpPr>
            <a:stCxn id="236" idx="0"/>
          </p:cNvCxnSpPr>
          <p:nvPr/>
        </p:nvCxnSpPr>
        <p:spPr>
          <a:xfrm rot="5400000" flipH="1" flipV="1">
            <a:off x="6072198" y="5000636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9" name="238 Imagen" descr="ciclo fosforo.png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6715140" y="2857496"/>
            <a:ext cx="1143008" cy="840745"/>
          </a:xfrm>
          <a:prstGeom prst="rect">
            <a:avLst/>
          </a:prstGeom>
        </p:spPr>
      </p:pic>
      <p:sp>
        <p:nvSpPr>
          <p:cNvPr id="240" name="239 Rectángulo"/>
          <p:cNvSpPr/>
          <p:nvPr/>
        </p:nvSpPr>
        <p:spPr>
          <a:xfrm>
            <a:off x="7286644" y="4000504"/>
            <a:ext cx="500066" cy="214314"/>
          </a:xfrm>
          <a:prstGeom prst="rect">
            <a:avLst/>
          </a:prstGeom>
          <a:solidFill>
            <a:srgbClr val="FF33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000" dirty="0" smtClean="0"/>
              <a:t> PO4</a:t>
            </a:r>
            <a:endParaRPr lang="es-CO" sz="1000" dirty="0"/>
          </a:p>
        </p:txBody>
      </p:sp>
      <p:cxnSp>
        <p:nvCxnSpPr>
          <p:cNvPr id="244" name="243 Conector recto de flecha"/>
          <p:cNvCxnSpPr>
            <a:stCxn id="239" idx="2"/>
            <a:endCxn id="220" idx="3"/>
          </p:cNvCxnSpPr>
          <p:nvPr/>
        </p:nvCxnSpPr>
        <p:spPr>
          <a:xfrm rot="5400000">
            <a:off x="6796182" y="3617199"/>
            <a:ext cx="409420" cy="571504"/>
          </a:xfrm>
          <a:prstGeom prst="straightConnector1">
            <a:avLst/>
          </a:prstGeom>
          <a:ln w="19050">
            <a:solidFill>
              <a:srgbClr val="00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245 Conector recto de flecha"/>
          <p:cNvCxnSpPr>
            <a:stCxn id="215" idx="2"/>
            <a:endCxn id="217" idx="0"/>
          </p:cNvCxnSpPr>
          <p:nvPr/>
        </p:nvCxnSpPr>
        <p:spPr>
          <a:xfrm rot="16200000" flipH="1">
            <a:off x="5554272" y="4018363"/>
            <a:ext cx="571504" cy="392909"/>
          </a:xfrm>
          <a:prstGeom prst="straightConnector1">
            <a:avLst/>
          </a:prstGeom>
          <a:ln w="254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246 Conector recto de flecha"/>
          <p:cNvCxnSpPr>
            <a:stCxn id="220" idx="3"/>
            <a:endCxn id="219" idx="0"/>
          </p:cNvCxnSpPr>
          <p:nvPr/>
        </p:nvCxnSpPr>
        <p:spPr>
          <a:xfrm>
            <a:off x="6715140" y="4107661"/>
            <a:ext cx="71438" cy="392909"/>
          </a:xfrm>
          <a:prstGeom prst="straightConnector1">
            <a:avLst/>
          </a:prstGeom>
          <a:ln w="25400">
            <a:solidFill>
              <a:srgbClr val="00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258 Conector recto de flecha"/>
          <p:cNvCxnSpPr>
            <a:stCxn id="217" idx="3"/>
            <a:endCxn id="219" idx="1"/>
          </p:cNvCxnSpPr>
          <p:nvPr/>
        </p:nvCxnSpPr>
        <p:spPr>
          <a:xfrm>
            <a:off x="6286512" y="4607727"/>
            <a:ext cx="214314" cy="1588"/>
          </a:xfrm>
          <a:prstGeom prst="straightConnector1">
            <a:avLst/>
          </a:prstGeom>
          <a:ln w="254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0" name="259 Conector recto de flecha"/>
          <p:cNvCxnSpPr>
            <a:stCxn id="218" idx="2"/>
            <a:endCxn id="215" idx="0"/>
          </p:cNvCxnSpPr>
          <p:nvPr/>
        </p:nvCxnSpPr>
        <p:spPr>
          <a:xfrm rot="5400000">
            <a:off x="5661430" y="3339703"/>
            <a:ext cx="357190" cy="392909"/>
          </a:xfrm>
          <a:prstGeom prst="straightConnector1">
            <a:avLst/>
          </a:prstGeom>
          <a:ln w="254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265 Conector recto de flecha"/>
          <p:cNvCxnSpPr>
            <a:stCxn id="220" idx="0"/>
            <a:endCxn id="218" idx="2"/>
          </p:cNvCxnSpPr>
          <p:nvPr/>
        </p:nvCxnSpPr>
        <p:spPr>
          <a:xfrm rot="16200000" flipV="1">
            <a:off x="5929322" y="3464719"/>
            <a:ext cx="642942" cy="428628"/>
          </a:xfrm>
          <a:prstGeom prst="straightConnector1">
            <a:avLst/>
          </a:prstGeom>
          <a:ln w="254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0" name="279 Conector recto de flecha"/>
          <p:cNvCxnSpPr>
            <a:stCxn id="219" idx="1"/>
            <a:endCxn id="220" idx="2"/>
          </p:cNvCxnSpPr>
          <p:nvPr/>
        </p:nvCxnSpPr>
        <p:spPr>
          <a:xfrm rot="10800000">
            <a:off x="6465108" y="4214819"/>
            <a:ext cx="35719" cy="392909"/>
          </a:xfrm>
          <a:prstGeom prst="straightConnector1">
            <a:avLst/>
          </a:prstGeom>
          <a:ln w="254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" name="285 Rectángulo"/>
          <p:cNvSpPr/>
          <p:nvPr/>
        </p:nvSpPr>
        <p:spPr>
          <a:xfrm>
            <a:off x="7286644" y="4500570"/>
            <a:ext cx="500066" cy="214314"/>
          </a:xfrm>
          <a:prstGeom prst="rect">
            <a:avLst/>
          </a:prstGeom>
          <a:solidFill>
            <a:srgbClr val="FF33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800" dirty="0" smtClean="0"/>
              <a:t>Plantas</a:t>
            </a:r>
            <a:endParaRPr lang="es-CO" sz="800" dirty="0"/>
          </a:p>
        </p:txBody>
      </p:sp>
      <p:cxnSp>
        <p:nvCxnSpPr>
          <p:cNvPr id="287" name="286 Conector recto de flecha"/>
          <p:cNvCxnSpPr>
            <a:stCxn id="219" idx="3"/>
            <a:endCxn id="286" idx="1"/>
          </p:cNvCxnSpPr>
          <p:nvPr/>
        </p:nvCxnSpPr>
        <p:spPr>
          <a:xfrm>
            <a:off x="7072330" y="4607727"/>
            <a:ext cx="214314" cy="1588"/>
          </a:xfrm>
          <a:prstGeom prst="straightConnector1">
            <a:avLst/>
          </a:prstGeom>
          <a:ln w="25400">
            <a:solidFill>
              <a:srgbClr val="00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0" name="289 Conector recto de flecha"/>
          <p:cNvCxnSpPr>
            <a:stCxn id="286" idx="0"/>
            <a:endCxn id="240" idx="2"/>
          </p:cNvCxnSpPr>
          <p:nvPr/>
        </p:nvCxnSpPr>
        <p:spPr>
          <a:xfrm rot="5400000" flipH="1" flipV="1">
            <a:off x="7393801" y="4357694"/>
            <a:ext cx="285752" cy="1588"/>
          </a:xfrm>
          <a:prstGeom prst="straightConnector1">
            <a:avLst/>
          </a:prstGeom>
          <a:ln w="25400">
            <a:solidFill>
              <a:srgbClr val="00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4" name="293 Conector recto de flecha"/>
          <p:cNvCxnSpPr>
            <a:stCxn id="240" idx="1"/>
            <a:endCxn id="220" idx="3"/>
          </p:cNvCxnSpPr>
          <p:nvPr/>
        </p:nvCxnSpPr>
        <p:spPr>
          <a:xfrm rot="10800000">
            <a:off x="6715140" y="4107661"/>
            <a:ext cx="571504" cy="1588"/>
          </a:xfrm>
          <a:prstGeom prst="straightConnector1">
            <a:avLst/>
          </a:prstGeom>
          <a:ln w="25400">
            <a:solidFill>
              <a:srgbClr val="00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" name="296 Rectángulo"/>
          <p:cNvSpPr/>
          <p:nvPr/>
        </p:nvSpPr>
        <p:spPr>
          <a:xfrm>
            <a:off x="7000892" y="3714752"/>
            <a:ext cx="500066" cy="214314"/>
          </a:xfrm>
          <a:prstGeom prst="rect">
            <a:avLst/>
          </a:prstGeom>
          <a:solidFill>
            <a:srgbClr val="FF33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800" dirty="0" smtClean="0"/>
              <a:t>Abonos</a:t>
            </a:r>
            <a:endParaRPr lang="es-CO" sz="800" dirty="0"/>
          </a:p>
        </p:txBody>
      </p:sp>
      <p:pic>
        <p:nvPicPr>
          <p:cNvPr id="299" name="298 Imagen" descr="ciclo del O.jpg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971980" y="4643446"/>
            <a:ext cx="1172020" cy="1214446"/>
          </a:xfrm>
          <a:prstGeom prst="rect">
            <a:avLst/>
          </a:prstGeom>
        </p:spPr>
      </p:pic>
      <p:sp>
        <p:nvSpPr>
          <p:cNvPr id="300" name="299 Rectángulo"/>
          <p:cNvSpPr/>
          <p:nvPr/>
        </p:nvSpPr>
        <p:spPr>
          <a:xfrm>
            <a:off x="8143900" y="3357562"/>
            <a:ext cx="857256" cy="214314"/>
          </a:xfrm>
          <a:prstGeom prst="rect">
            <a:avLst/>
          </a:prstGeom>
          <a:solidFill>
            <a:srgbClr val="FF33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000" dirty="0" smtClean="0"/>
              <a:t>Fotosíntesis</a:t>
            </a:r>
            <a:endParaRPr lang="es-CO" sz="1000" dirty="0"/>
          </a:p>
        </p:txBody>
      </p:sp>
      <p:sp>
        <p:nvSpPr>
          <p:cNvPr id="301" name="300 Rectángulo"/>
          <p:cNvSpPr/>
          <p:nvPr/>
        </p:nvSpPr>
        <p:spPr>
          <a:xfrm>
            <a:off x="8643966" y="3786190"/>
            <a:ext cx="357158" cy="214314"/>
          </a:xfrm>
          <a:prstGeom prst="rect">
            <a:avLst/>
          </a:prstGeom>
          <a:solidFill>
            <a:srgbClr val="FF33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000" dirty="0" smtClean="0"/>
              <a:t>O</a:t>
            </a:r>
            <a:r>
              <a:rPr lang="es-CO" sz="700" dirty="0" smtClean="0"/>
              <a:t>2</a:t>
            </a:r>
            <a:endParaRPr lang="es-CO" sz="1000" dirty="0"/>
          </a:p>
        </p:txBody>
      </p:sp>
      <p:sp>
        <p:nvSpPr>
          <p:cNvPr id="302" name="301 Rectángulo"/>
          <p:cNvSpPr/>
          <p:nvPr/>
        </p:nvSpPr>
        <p:spPr>
          <a:xfrm>
            <a:off x="8143900" y="4214818"/>
            <a:ext cx="857256" cy="214314"/>
          </a:xfrm>
          <a:prstGeom prst="rect">
            <a:avLst/>
          </a:prstGeom>
          <a:solidFill>
            <a:srgbClr val="FF33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000" dirty="0" smtClean="0"/>
              <a:t>Respiración</a:t>
            </a:r>
            <a:endParaRPr lang="es-CO" sz="1000" dirty="0"/>
          </a:p>
        </p:txBody>
      </p:sp>
      <p:sp>
        <p:nvSpPr>
          <p:cNvPr id="303" name="302 Rectángulo"/>
          <p:cNvSpPr/>
          <p:nvPr/>
        </p:nvSpPr>
        <p:spPr>
          <a:xfrm>
            <a:off x="8072462" y="3786190"/>
            <a:ext cx="428628" cy="214314"/>
          </a:xfrm>
          <a:prstGeom prst="rect">
            <a:avLst/>
          </a:prstGeom>
          <a:solidFill>
            <a:srgbClr val="FF33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000" dirty="0" smtClean="0"/>
              <a:t>CO</a:t>
            </a:r>
            <a:r>
              <a:rPr lang="es-CO" sz="700" dirty="0" smtClean="0"/>
              <a:t>2</a:t>
            </a:r>
            <a:endParaRPr lang="es-CO" sz="1000" dirty="0"/>
          </a:p>
        </p:txBody>
      </p:sp>
      <p:sp>
        <p:nvSpPr>
          <p:cNvPr id="304" name="303 Rectángulo"/>
          <p:cNvSpPr/>
          <p:nvPr/>
        </p:nvSpPr>
        <p:spPr>
          <a:xfrm>
            <a:off x="8286776" y="3000372"/>
            <a:ext cx="571504" cy="214314"/>
          </a:xfrm>
          <a:prstGeom prst="rect">
            <a:avLst/>
          </a:prstGeom>
          <a:solidFill>
            <a:srgbClr val="FF33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800" dirty="0" smtClean="0"/>
              <a:t>Plantas</a:t>
            </a:r>
            <a:endParaRPr lang="es-CO" sz="800" dirty="0"/>
          </a:p>
        </p:txBody>
      </p:sp>
      <p:cxnSp>
        <p:nvCxnSpPr>
          <p:cNvPr id="305" name="304 Conector recto de flecha"/>
          <p:cNvCxnSpPr>
            <a:stCxn id="304" idx="2"/>
            <a:endCxn id="300" idx="0"/>
          </p:cNvCxnSpPr>
          <p:nvPr/>
        </p:nvCxnSpPr>
        <p:spPr>
          <a:xfrm rot="5400000">
            <a:off x="8501090" y="3286124"/>
            <a:ext cx="142876" cy="1588"/>
          </a:xfrm>
          <a:prstGeom prst="straightConnector1">
            <a:avLst/>
          </a:prstGeom>
          <a:ln w="254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9" name="308 Conector recto de flecha"/>
          <p:cNvCxnSpPr>
            <a:stCxn id="300" idx="3"/>
            <a:endCxn id="301" idx="3"/>
          </p:cNvCxnSpPr>
          <p:nvPr/>
        </p:nvCxnSpPr>
        <p:spPr>
          <a:xfrm flipH="1">
            <a:off x="9001124" y="3464719"/>
            <a:ext cx="32" cy="428628"/>
          </a:xfrm>
          <a:prstGeom prst="straightConnector1">
            <a:avLst/>
          </a:prstGeom>
          <a:ln w="254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2" name="311 Conector recto de flecha"/>
          <p:cNvCxnSpPr>
            <a:stCxn id="301" idx="3"/>
            <a:endCxn id="302" idx="3"/>
          </p:cNvCxnSpPr>
          <p:nvPr/>
        </p:nvCxnSpPr>
        <p:spPr>
          <a:xfrm>
            <a:off x="9001124" y="3893347"/>
            <a:ext cx="32" cy="428628"/>
          </a:xfrm>
          <a:prstGeom prst="straightConnector1">
            <a:avLst/>
          </a:prstGeom>
          <a:ln w="254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0" name="319 Conector recto de flecha"/>
          <p:cNvCxnSpPr>
            <a:stCxn id="302" idx="1"/>
            <a:endCxn id="303" idx="1"/>
          </p:cNvCxnSpPr>
          <p:nvPr/>
        </p:nvCxnSpPr>
        <p:spPr>
          <a:xfrm rot="10800000">
            <a:off x="8072462" y="3893347"/>
            <a:ext cx="71438" cy="428628"/>
          </a:xfrm>
          <a:prstGeom prst="straightConnector1">
            <a:avLst/>
          </a:prstGeom>
          <a:ln w="254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3" name="322 Conector recto de flecha"/>
          <p:cNvCxnSpPr>
            <a:stCxn id="303" idx="1"/>
            <a:endCxn id="300" idx="1"/>
          </p:cNvCxnSpPr>
          <p:nvPr/>
        </p:nvCxnSpPr>
        <p:spPr>
          <a:xfrm rot="10800000" flipH="1">
            <a:off x="8072462" y="3464719"/>
            <a:ext cx="71438" cy="428628"/>
          </a:xfrm>
          <a:prstGeom prst="straightConnector1">
            <a:avLst/>
          </a:prstGeom>
          <a:ln w="254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7" name="326 Conector recto de flecha"/>
          <p:cNvCxnSpPr>
            <a:stCxn id="302" idx="2"/>
            <a:endCxn id="299" idx="0"/>
          </p:cNvCxnSpPr>
          <p:nvPr/>
        </p:nvCxnSpPr>
        <p:spPr>
          <a:xfrm rot="5400000">
            <a:off x="8458102" y="4529020"/>
            <a:ext cx="214314" cy="14538"/>
          </a:xfrm>
          <a:prstGeom prst="straightConnector1">
            <a:avLst/>
          </a:prstGeom>
          <a:ln w="254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0" name="329 Rectángulo"/>
          <p:cNvSpPr/>
          <p:nvPr/>
        </p:nvSpPr>
        <p:spPr>
          <a:xfrm>
            <a:off x="7572396" y="6000768"/>
            <a:ext cx="1571604" cy="857232"/>
          </a:xfrm>
          <a:prstGeom prst="rect">
            <a:avLst/>
          </a:prstGeom>
          <a:solidFill>
            <a:srgbClr val="00B0F0"/>
          </a:solidFill>
          <a:ln cap="rnd">
            <a:solidFill>
              <a:srgbClr val="00FF00"/>
            </a:solidFill>
            <a:round/>
          </a:ln>
          <a:effectLst>
            <a:outerShdw blurRad="330200" dist="177800" dir="12360000" kx="1200000" algn="br" rotWithShape="0">
              <a:prstClr val="black">
                <a:alpha val="97000"/>
              </a:prstClr>
            </a:outerShdw>
          </a:effectLst>
          <a:scene3d>
            <a:camera prst="orthographicFront">
              <a:rot lat="20619917" lon="21144695" rev="21548489"/>
            </a:camera>
            <a:lightRig rig="sunset" dir="t"/>
          </a:scene3d>
          <a:sp3d prstMaterial="powder"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900" dirty="0" smtClean="0"/>
              <a:t>Elaborado por:</a:t>
            </a:r>
          </a:p>
          <a:p>
            <a:r>
              <a:rPr lang="es-CO" sz="900" dirty="0" smtClean="0"/>
              <a:t>Carolina Barrero</a:t>
            </a:r>
          </a:p>
          <a:p>
            <a:r>
              <a:rPr lang="es-CO" sz="900" dirty="0" smtClean="0"/>
              <a:t>Johana Rodríguez</a:t>
            </a:r>
          </a:p>
          <a:p>
            <a:r>
              <a:rPr lang="es-CO" sz="900" dirty="0" smtClean="0"/>
              <a:t>Alexandra Chaves</a:t>
            </a:r>
          </a:p>
          <a:p>
            <a:r>
              <a:rPr lang="es-CO" sz="900" dirty="0" smtClean="0"/>
              <a:t>Víctor Peña</a:t>
            </a:r>
            <a:endParaRPr lang="es-CO" sz="900" dirty="0"/>
          </a:p>
        </p:txBody>
      </p:sp>
      <p:cxnSp>
        <p:nvCxnSpPr>
          <p:cNvPr id="339" name="338 Conector recto de flecha"/>
          <p:cNvCxnSpPr>
            <a:stCxn id="84" idx="2"/>
            <a:endCxn id="168" idx="0"/>
          </p:cNvCxnSpPr>
          <p:nvPr/>
        </p:nvCxnSpPr>
        <p:spPr>
          <a:xfrm rot="16200000" flipH="1">
            <a:off x="4286248" y="2107397"/>
            <a:ext cx="500066" cy="428628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0" name="339 Conector recto de flecha"/>
          <p:cNvCxnSpPr>
            <a:stCxn id="84" idx="3"/>
            <a:endCxn id="169" idx="0"/>
          </p:cNvCxnSpPr>
          <p:nvPr/>
        </p:nvCxnSpPr>
        <p:spPr>
          <a:xfrm>
            <a:off x="4857752" y="2000240"/>
            <a:ext cx="1107289" cy="571504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1" name="340 Conector recto de flecha"/>
          <p:cNvCxnSpPr>
            <a:stCxn id="84" idx="3"/>
            <a:endCxn id="171" idx="0"/>
          </p:cNvCxnSpPr>
          <p:nvPr/>
        </p:nvCxnSpPr>
        <p:spPr>
          <a:xfrm>
            <a:off x="4857752" y="2000240"/>
            <a:ext cx="2393173" cy="571504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2" name="341 Conector recto de flecha"/>
          <p:cNvCxnSpPr>
            <a:stCxn id="84" idx="3"/>
            <a:endCxn id="170" idx="0"/>
          </p:cNvCxnSpPr>
          <p:nvPr/>
        </p:nvCxnSpPr>
        <p:spPr>
          <a:xfrm>
            <a:off x="4857752" y="2000240"/>
            <a:ext cx="3750495" cy="571504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</TotalTime>
  <Words>95</Words>
  <Application>Microsoft Office PowerPoint</Application>
  <PresentationFormat>Presentación en pantalla (4:3)</PresentationFormat>
  <Paragraphs>58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Company>Windows uE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CIAF</dc:creator>
  <cp:lastModifiedBy>victor.pena</cp:lastModifiedBy>
  <cp:revision>51</cp:revision>
  <dcterms:created xsi:type="dcterms:W3CDTF">2010-09-23T00:43:55Z</dcterms:created>
  <dcterms:modified xsi:type="dcterms:W3CDTF">2012-04-23T15:48:55Z</dcterms:modified>
</cp:coreProperties>
</file>